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37" autoAdjust="0"/>
  </p:normalViewPr>
  <p:slideViewPr>
    <p:cSldViewPr>
      <p:cViewPr varScale="1">
        <p:scale>
          <a:sx n="60" d="100"/>
          <a:sy n="60" d="100"/>
        </p:scale>
        <p:origin x="-13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A1E12-6129-4F97-AB19-343463CA07D1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AB177-E162-47FD-9256-253AEF431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3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Complexity image</a:t>
            </a:r>
            <a:r>
              <a:rPr lang="en-US" baseline="0" dirty="0" smtClean="0"/>
              <a:t> from http://www.irvingbible.org/blog/post/in-defense-of-complexity/.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8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Quote</a:t>
            </a:r>
            <a:r>
              <a:rPr lang="en-US" baseline="0" dirty="0" smtClean="0"/>
              <a:t> from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, p 312</a:t>
            </a:r>
            <a:endParaRPr lang="en-US" dirty="0" smtClean="0"/>
          </a:p>
          <a:p>
            <a:r>
              <a:rPr lang="en-US" dirty="0" smtClean="0"/>
              <a:t>Figure from </a:t>
            </a:r>
            <a:r>
              <a:rPr lang="en-US" dirty="0" err="1" smtClean="0"/>
              <a:t>Kan</a:t>
            </a:r>
            <a:r>
              <a:rPr lang="en-US" dirty="0" smtClean="0"/>
              <a:t>, p 313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0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Maurice Halstead pic from http://www.program-transformation.org/Transform/FatherOfDecompilation.</a:t>
            </a:r>
          </a:p>
          <a:p>
            <a:r>
              <a:rPr lang="en-US" dirty="0" smtClean="0"/>
              <a:t>Bill Murray</a:t>
            </a:r>
            <a:r>
              <a:rPr lang="en-US" baseline="0" dirty="0" smtClean="0"/>
              <a:t> pic from http://designerlife.la/2014/02/07/the-coolest-100-americans-according-to-the-national-portrait-gallery/bill-murray/.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45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86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Maybe, 3 decisions + 1</a:t>
            </a:r>
            <a:r>
              <a:rPr lang="en-US" baseline="0" dirty="0" smtClean="0"/>
              <a:t> = 4 ?</a:t>
            </a:r>
          </a:p>
          <a:p>
            <a:r>
              <a:rPr lang="en-US" baseline="0" dirty="0" smtClean="0"/>
              <a:t>Image from http://people.cs.aau.dk/~normark/oop-csharp/html/notes/test-note-cyclomatic-complexity-2.html.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2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9342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4343400" cy="1470025"/>
          </a:xfrm>
        </p:spPr>
        <p:txBody>
          <a:bodyPr/>
          <a:lstStyle/>
          <a:p>
            <a:r>
              <a:rPr lang="en-US" dirty="0" smtClean="0"/>
              <a:t>Complexity Metrics &amp;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Kan</a:t>
            </a:r>
            <a:r>
              <a:rPr lang="en-US" dirty="0" smtClean="0"/>
              <a:t>, </a:t>
            </a:r>
            <a:r>
              <a:rPr lang="en-US" dirty="0" err="1" smtClean="0"/>
              <a:t>Ch</a:t>
            </a:r>
            <a:r>
              <a:rPr lang="en-US" dirty="0" smtClean="0"/>
              <a:t> 11</a:t>
            </a:r>
          </a:p>
          <a:p>
            <a:r>
              <a:rPr lang="en-US" dirty="0" smtClean="0"/>
              <a:t>Steve Chenoweth, RHIT</a:t>
            </a:r>
            <a:endParaRPr lang="en-US" dirty="0"/>
          </a:p>
        </p:txBody>
      </p:sp>
      <p:pic>
        <p:nvPicPr>
          <p:cNvPr id="1026" name="Picture 2" descr="http://www.irvingbible.org/uploads/pics/EAS_NCRG_Complexit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50" y="-14288"/>
            <a:ext cx="337185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0649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complexity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Maybe it’s loops, versus if-then-</a:t>
            </a:r>
            <a:r>
              <a:rPr lang="en-US" dirty="0" err="1" smtClean="0"/>
              <a:t>elses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Maybe it’s the number of unique operands?</a:t>
            </a:r>
          </a:p>
          <a:p>
            <a:r>
              <a:rPr lang="en-US" dirty="0" err="1" smtClean="0"/>
              <a:t>Lo’s</a:t>
            </a:r>
            <a:r>
              <a:rPr lang="en-US" dirty="0" smtClean="0"/>
              <a:t> equations – combined all these in formulas.</a:t>
            </a:r>
          </a:p>
          <a:p>
            <a:pPr lvl="1"/>
            <a:r>
              <a:rPr lang="en-US" dirty="0" smtClean="0"/>
              <a:t>Decided that the DO WHILE was a culprit he could reduce the use of.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39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Structure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Take into account interactions between modules.</a:t>
            </a:r>
          </a:p>
          <a:p>
            <a:pPr lvl="1"/>
            <a:r>
              <a:rPr lang="en-US" sz="2400" dirty="0" smtClean="0"/>
              <a:t>Many proposed models, not yet verified by empirical data from projects.</a:t>
            </a:r>
          </a:p>
          <a:p>
            <a:pPr lvl="1"/>
            <a:r>
              <a:rPr lang="en-US" sz="2400" dirty="0" smtClean="0"/>
              <a:t>Fan-in and fan-out have been studied more:</a:t>
            </a:r>
          </a:p>
          <a:p>
            <a:pPr lvl="2"/>
            <a:r>
              <a:rPr lang="en-US" sz="2000" dirty="0" smtClean="0"/>
              <a:t>Large fan-in </a:t>
            </a:r>
            <a:r>
              <a:rPr lang="en-US" sz="2000" b="1" dirty="0" smtClean="0"/>
              <a:t>not </a:t>
            </a:r>
            <a:r>
              <a:rPr lang="en-US" sz="2000" dirty="0" smtClean="0"/>
              <a:t>expected to correlate with defects.</a:t>
            </a:r>
          </a:p>
          <a:p>
            <a:pPr lvl="2"/>
            <a:r>
              <a:rPr lang="en-US" sz="2000" dirty="0" smtClean="0"/>
              <a:t>Large fan-out </a:t>
            </a:r>
            <a:r>
              <a:rPr lang="en-US" sz="2000" b="1" dirty="0" smtClean="0"/>
              <a:t>is </a:t>
            </a:r>
            <a:r>
              <a:rPr lang="en-US" sz="2000" dirty="0" smtClean="0"/>
              <a:t>expected to correlate with defects.</a:t>
            </a:r>
          </a:p>
          <a:p>
            <a:pPr lvl="2"/>
            <a:r>
              <a:rPr lang="en-US" sz="2000" dirty="0" smtClean="0"/>
              <a:t>Card &amp; Glass’s study (1990):</a:t>
            </a:r>
          </a:p>
          <a:p>
            <a:pPr lvl="3"/>
            <a:r>
              <a:rPr lang="en-US" sz="1800" dirty="0" smtClean="0"/>
              <a:t>S = </a:t>
            </a:r>
            <a:r>
              <a:rPr lang="en-US" sz="2400" dirty="0" smtClean="0">
                <a:sym typeface="Symbol"/>
              </a:rPr>
              <a:t> </a:t>
            </a:r>
            <a:r>
              <a:rPr lang="en-US" sz="1800" dirty="0" smtClean="0">
                <a:sym typeface="Symbol"/>
              </a:rPr>
              <a:t>f</a:t>
            </a:r>
            <a:r>
              <a:rPr lang="en-US" sz="1800" baseline="30000" dirty="0" smtClean="0">
                <a:sym typeface="Symbol"/>
              </a:rPr>
              <a:t>2</a:t>
            </a:r>
            <a:r>
              <a:rPr lang="en-US" sz="1800" dirty="0" smtClean="0">
                <a:sym typeface="Symbol"/>
              </a:rPr>
              <a:t>(i) / n , where</a:t>
            </a:r>
          </a:p>
          <a:p>
            <a:pPr lvl="3"/>
            <a:r>
              <a:rPr lang="en-US" sz="1800" dirty="0" smtClean="0">
                <a:sym typeface="Symbol"/>
              </a:rPr>
              <a:t>S = Structural Complexity</a:t>
            </a:r>
          </a:p>
          <a:p>
            <a:pPr lvl="3"/>
            <a:r>
              <a:rPr lang="en-US" sz="1800" dirty="0" smtClean="0">
                <a:sym typeface="Symbol"/>
              </a:rPr>
              <a:t>F(i) = Fan-out of module I</a:t>
            </a:r>
          </a:p>
          <a:p>
            <a:pPr lvl="3"/>
            <a:r>
              <a:rPr lang="en-US" sz="1800" dirty="0" smtClean="0">
                <a:sym typeface="Symbol"/>
              </a:rPr>
              <a:t>N = Number of modules in system</a:t>
            </a:r>
          </a:p>
          <a:p>
            <a:pPr lvl="3"/>
            <a:r>
              <a:rPr lang="en-US" sz="1800" dirty="0" smtClean="0">
                <a:sym typeface="Symbol"/>
              </a:rPr>
              <a:t>So, structural complexity increases as the square of the connections between programs (fan-out).</a:t>
            </a:r>
          </a:p>
          <a:p>
            <a:pPr lvl="3"/>
            <a:r>
              <a:rPr lang="en-US" sz="1800" dirty="0" smtClean="0">
                <a:sym typeface="Symbol"/>
              </a:rPr>
              <a:t>They found that  Error rate = -5.2 + 0.4 * Complexity.</a:t>
            </a:r>
          </a:p>
          <a:p>
            <a:pPr lvl="3"/>
            <a:r>
              <a:rPr lang="en-US" sz="1800" dirty="0" smtClean="0">
                <a:sym typeface="Symbol"/>
              </a:rPr>
              <a:t>Each unit increase in system complexity increased the error rate by 0.4 (errors per thousand lines of code).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18696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Kan’s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Showed how such metrics can be used to develop a software quality improvement plan.</a:t>
            </a:r>
          </a:p>
          <a:p>
            <a:r>
              <a:rPr lang="en-US" dirty="0" smtClean="0"/>
              <a:t>Focused especially on </a:t>
            </a:r>
            <a:r>
              <a:rPr lang="en-US" dirty="0" err="1" smtClean="0"/>
              <a:t>cyclomatic</a:t>
            </a:r>
            <a:r>
              <a:rPr lang="en-US" dirty="0" smtClean="0"/>
              <a:t> complexity.</a:t>
            </a:r>
          </a:p>
          <a:p>
            <a:r>
              <a:rPr lang="en-US" dirty="0" smtClean="0"/>
              <a:t>Development was for IBM AS/400 software.</a:t>
            </a:r>
          </a:p>
          <a:p>
            <a:pPr lvl="1"/>
            <a:r>
              <a:rPr lang="en-US" dirty="0" smtClean="0"/>
              <a:t>Written in PL/MI</a:t>
            </a:r>
          </a:p>
          <a:p>
            <a:pPr lvl="1"/>
            <a:r>
              <a:rPr lang="en-US" dirty="0" smtClean="0"/>
              <a:t>70 KLOC</a:t>
            </a:r>
          </a:p>
          <a:p>
            <a:pPr lvl="1"/>
            <a:r>
              <a:rPr lang="en-US" dirty="0" smtClean="0"/>
              <a:t>Most of the code originally for IBM System/38.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77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Kan’s</a:t>
            </a:r>
            <a:r>
              <a:rPr lang="en-US" dirty="0"/>
              <a:t> </a:t>
            </a:r>
            <a:r>
              <a:rPr lang="en-US" dirty="0" smtClean="0"/>
              <a:t>example,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 that small changes are especially error-prone.</a:t>
            </a:r>
          </a:p>
          <a:p>
            <a:r>
              <a:rPr lang="en-US" dirty="0" smtClean="0"/>
              <a:t>Correlation between previous defect history and current defect level was strongest.</a:t>
            </a:r>
          </a:p>
          <a:p>
            <a:pPr lvl="1"/>
            <a:r>
              <a:rPr lang="en-US" dirty="0" smtClean="0"/>
              <a:t>Many modules in a component are chronic problem components.</a:t>
            </a:r>
          </a:p>
          <a:p>
            <a:pPr lvl="1"/>
            <a:r>
              <a:rPr lang="en-US" dirty="0" smtClean="0"/>
              <a:t>Systematic plans and actions are needed for quality improvement.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23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Kan’s</a:t>
            </a:r>
            <a:r>
              <a:rPr lang="en-US" dirty="0"/>
              <a:t>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Found low defect rate for low complexity modules.</a:t>
            </a:r>
          </a:p>
          <a:p>
            <a:r>
              <a:rPr lang="en-US" dirty="0" smtClean="0"/>
              <a:t>Used multiple regression model to look at effects of independent variables.</a:t>
            </a:r>
          </a:p>
          <a:p>
            <a:r>
              <a:rPr lang="en-US" dirty="0" smtClean="0"/>
              <a:t>Controlled for program size.</a:t>
            </a:r>
          </a:p>
          <a:p>
            <a:r>
              <a:rPr lang="en-US" dirty="0" smtClean="0"/>
              <a:t>Three most important factors affecting defect rates:</a:t>
            </a:r>
          </a:p>
          <a:p>
            <a:pPr lvl="1"/>
            <a:r>
              <a:rPr lang="en-US" dirty="0" smtClean="0"/>
              <a:t>Number of changes and enhancements</a:t>
            </a:r>
          </a:p>
          <a:p>
            <a:pPr lvl="1"/>
            <a:r>
              <a:rPr lang="en-US" dirty="0" smtClean="0"/>
              <a:t>Defect history</a:t>
            </a:r>
          </a:p>
          <a:p>
            <a:pPr lvl="1"/>
            <a:r>
              <a:rPr lang="en-US" dirty="0" smtClean="0"/>
              <a:t>Complexity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986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Kan’s</a:t>
            </a:r>
            <a:r>
              <a:rPr lang="en-US" dirty="0"/>
              <a:t> example,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what did they do to improve quality?</a:t>
            </a:r>
          </a:p>
          <a:p>
            <a:pPr lvl="1"/>
            <a:r>
              <a:rPr lang="en-US" dirty="0" smtClean="0"/>
              <a:t>Scrutinized modules with moderate complexity yet high defect level.</a:t>
            </a:r>
          </a:p>
          <a:p>
            <a:pPr lvl="1"/>
            <a:r>
              <a:rPr lang="en-US" dirty="0" smtClean="0"/>
              <a:t>Restructured high-complexity chronic problem modules.</a:t>
            </a:r>
          </a:p>
          <a:p>
            <a:pPr lvl="1"/>
            <a:r>
              <a:rPr lang="en-US" dirty="0" smtClean="0"/>
              <a:t>Went after compilation warning messages.</a:t>
            </a:r>
          </a:p>
          <a:p>
            <a:pPr lvl="1"/>
            <a:r>
              <a:rPr lang="en-US" dirty="0" smtClean="0"/>
              <a:t>Used test coverage measurement tools.</a:t>
            </a:r>
          </a:p>
          <a:p>
            <a:pPr lvl="1"/>
            <a:r>
              <a:rPr lang="en-US" dirty="0" smtClean="0"/>
              <a:t>Improved component documentation and education.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505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for small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Complexity metrics and models are small-team metrics.</a:t>
            </a:r>
          </a:p>
          <a:p>
            <a:pPr lvl="1"/>
            <a:r>
              <a:rPr lang="en-US" dirty="0" smtClean="0"/>
              <a:t>Measure the internal dynamics of design and code.</a:t>
            </a:r>
          </a:p>
          <a:p>
            <a:pPr lvl="1"/>
            <a:r>
              <a:rPr lang="en-US" dirty="0" smtClean="0"/>
              <a:t>Unit of analysis is usually the program-module.</a:t>
            </a:r>
          </a:p>
          <a:p>
            <a:pPr lvl="1"/>
            <a:r>
              <a:rPr lang="en-US" dirty="0" smtClean="0"/>
              <a:t>Recommend using small teams for improvements at this level.</a:t>
            </a:r>
          </a:p>
          <a:p>
            <a:pPr lvl="1"/>
            <a:r>
              <a:rPr lang="en-US" dirty="0" smtClean="0"/>
              <a:t>Main focus of study could be lines of code, </a:t>
            </a:r>
            <a:r>
              <a:rPr lang="en-US" dirty="0" err="1" smtClean="0"/>
              <a:t>cyclomatic</a:t>
            </a:r>
            <a:r>
              <a:rPr lang="en-US" dirty="0" smtClean="0"/>
              <a:t> complexity, fan-out, or specific syntactic constructs.</a:t>
            </a:r>
          </a:p>
          <a:p>
            <a:pPr lvl="1"/>
            <a:r>
              <a:rPr lang="en-US" dirty="0" smtClean="0"/>
              <a:t>Try to find empirical validity for defect rate assumptions.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5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Dipping down to the code level…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we decide about quality, from the code itself?</a:t>
            </a:r>
          </a:p>
          <a:p>
            <a:r>
              <a:rPr lang="en-US" dirty="0" smtClean="0"/>
              <a:t>This is real “computer science”</a:t>
            </a:r>
          </a:p>
          <a:p>
            <a:pPr lvl="1"/>
            <a:r>
              <a:rPr lang="en-US" dirty="0" smtClean="0"/>
              <a:t>Analysis of code design</a:t>
            </a:r>
          </a:p>
          <a:p>
            <a:pPr lvl="1"/>
            <a:r>
              <a:rPr lang="en-US" dirty="0" smtClean="0"/>
              <a:t>Can you predict defects from that?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6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of Code, perhaps?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 = how many executable statements</a:t>
            </a:r>
          </a:p>
          <a:p>
            <a:r>
              <a:rPr lang="en-US" dirty="0" smtClean="0"/>
              <a:t>Started as “How many machine instructions?”</a:t>
            </a:r>
          </a:p>
          <a:p>
            <a:r>
              <a:rPr lang="en-US" dirty="0" smtClean="0"/>
              <a:t>Early studies – a negative relationship!</a:t>
            </a:r>
          </a:p>
          <a:p>
            <a:pPr lvl="1"/>
            <a:r>
              <a:rPr lang="en-US" dirty="0" smtClean="0"/>
              <a:t>More lines of code in a module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				lower defect density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Smaller modules have a higher density of interfaces, a main cause of errors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5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More recent studies – a concave curve</a:t>
            </a:r>
          </a:p>
          <a:p>
            <a:pPr lvl="1"/>
            <a:r>
              <a:rPr lang="en-US" dirty="0" smtClean="0"/>
              <a:t>“When module size becomes very large, the complexity increases to a level beyond a programmer’s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immediate </a:t>
            </a:r>
            <a:r>
              <a:rPr lang="en-US" dirty="0" smtClean="0"/>
              <a:t>span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control </a:t>
            </a:r>
            <a:r>
              <a:rPr lang="en-US" dirty="0" smtClean="0"/>
              <a:t>and total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comprehension</a:t>
            </a:r>
            <a:r>
              <a:rPr lang="en-US" dirty="0" smtClean="0"/>
              <a:t>.”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832" y="3172968"/>
            <a:ext cx="4620768" cy="315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Halstead’s Software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1977</a:t>
            </a:r>
          </a:p>
          <a:p>
            <a:r>
              <a:rPr lang="en-US" dirty="0" smtClean="0"/>
              <a:t>Lots of formulas</a:t>
            </a:r>
          </a:p>
          <a:p>
            <a:r>
              <a:rPr lang="en-US" dirty="0" smtClean="0"/>
              <a:t>Starts with operators (n1) and operands (n2), and their occurrences in a program.</a:t>
            </a:r>
          </a:p>
          <a:p>
            <a:r>
              <a:rPr lang="en-US" dirty="0" smtClean="0"/>
              <a:t>“Vocabulary” n = n1 + n2.</a:t>
            </a:r>
          </a:p>
          <a:p>
            <a:r>
              <a:rPr lang="en-US" dirty="0" smtClean="0"/>
              <a:t>“Length” N = n1 log2 (n1) + n2 log2 (n2).</a:t>
            </a:r>
          </a:p>
          <a:p>
            <a:r>
              <a:rPr lang="en-US" dirty="0" smtClean="0"/>
              <a:t>“Volume” V = N log2 (n).</a:t>
            </a:r>
          </a:p>
          <a:p>
            <a:r>
              <a:rPr lang="en-US" dirty="0" smtClean="0"/>
              <a:t>“Faults” B = V/S* , where S* = 3000 is the number of “mental discriminations” between errors).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05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Halstead,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 work was instrumental in making metrics studies an issue among computer scientists.</a:t>
            </a:r>
          </a:p>
          <a:p>
            <a:r>
              <a:rPr lang="en-US" dirty="0" err="1" smtClean="0"/>
              <a:t>Kan</a:t>
            </a:r>
            <a:r>
              <a:rPr lang="en-US" dirty="0" smtClean="0"/>
              <a:t> thinks - Not that scientific</a:t>
            </a:r>
          </a:p>
          <a:p>
            <a:r>
              <a:rPr lang="en-US" dirty="0" smtClean="0"/>
              <a:t>Oversimplified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 descr="http://www.program-transformation.org/pub/Transform/FatherOfDecompilation/maur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429000"/>
            <a:ext cx="2358271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0" y="4288075"/>
            <a:ext cx="23371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Halstead, </a:t>
            </a:r>
            <a:r>
              <a:rPr lang="en-US" i="1" dirty="0" smtClean="0"/>
              <a:t>right</a:t>
            </a:r>
            <a:r>
              <a:rPr lang="en-US" dirty="0" smtClean="0"/>
              <a:t>,  was also known as the “father of </a:t>
            </a:r>
            <a:r>
              <a:rPr lang="en-US" dirty="0" err="1" smtClean="0"/>
              <a:t>decompilation</a:t>
            </a:r>
            <a:r>
              <a:rPr lang="en-US" dirty="0" smtClean="0"/>
              <a:t>.”  He worked at Purdue.</a:t>
            </a:r>
          </a:p>
          <a:p>
            <a:r>
              <a:rPr lang="en-US" dirty="0" smtClean="0"/>
              <a:t>Looked a little like Bill Murray, </a:t>
            </a:r>
            <a:r>
              <a:rPr lang="en-US" i="1" dirty="0" smtClean="0"/>
              <a:t>left</a:t>
            </a:r>
            <a:r>
              <a:rPr lang="en-US" dirty="0" smtClean="0"/>
              <a:t>,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82665"/>
            <a:ext cx="2590800" cy="294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72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Cyclomatic</a:t>
            </a:r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Due to McCabe (1976)</a:t>
            </a:r>
          </a:p>
          <a:p>
            <a:r>
              <a:rPr lang="en-US" dirty="0" smtClean="0"/>
              <a:t>An “indication of testability and understandability.”</a:t>
            </a:r>
          </a:p>
          <a:p>
            <a:r>
              <a:rPr lang="en-US" dirty="0" smtClean="0"/>
              <a:t>A classic graph theory calculation</a:t>
            </a:r>
          </a:p>
          <a:p>
            <a:r>
              <a:rPr lang="en-US" dirty="0" smtClean="0"/>
              <a:t>Easy way:   M = the number of binary decisions in a program + 1.</a:t>
            </a:r>
          </a:p>
          <a:p>
            <a:pPr lvl="1"/>
            <a:r>
              <a:rPr lang="en-US" dirty="0" smtClean="0"/>
              <a:t>An n-way decision counts as n-1 binary decisions.</a:t>
            </a:r>
          </a:p>
          <a:p>
            <a:pPr lvl="1"/>
            <a:r>
              <a:rPr lang="en-US" dirty="0" smtClean="0"/>
              <a:t>An iteration test in a loop counts as 1 binary decision.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2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Cyclomatic</a:t>
            </a:r>
            <a:r>
              <a:rPr lang="en-US" dirty="0"/>
              <a:t> </a:t>
            </a:r>
            <a:r>
              <a:rPr lang="en-US" dirty="0" smtClean="0"/>
              <a:t>Complexity,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about this one?</a:t>
            </a:r>
            <a:endParaRPr lang="en-US" dirty="0"/>
          </a:p>
        </p:txBody>
      </p:sp>
      <p:pic>
        <p:nvPicPr>
          <p:cNvPr id="3074" name="Picture 2" descr="http://people.cs.aau.dk/%7Enormark/oop-csharp/html/notes/graphics/small/flow-graph-whitebox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199"/>
            <a:ext cx="4419600" cy="354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11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Cyclomatic</a:t>
            </a:r>
            <a:r>
              <a:rPr lang="en-US" dirty="0"/>
              <a:t> Complexity, </a:t>
            </a:r>
            <a:r>
              <a:rPr lang="en-US" dirty="0" err="1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 scientists love this one!</a:t>
            </a:r>
          </a:p>
          <a:p>
            <a:r>
              <a:rPr lang="en-US" dirty="0" smtClean="0"/>
              <a:t>But, does it measure the defect rate?</a:t>
            </a:r>
          </a:p>
          <a:p>
            <a:pPr lvl="1"/>
            <a:r>
              <a:rPr lang="en-US" dirty="0" smtClean="0"/>
              <a:t>Moderate to strong correlations with defects.</a:t>
            </a:r>
          </a:p>
          <a:p>
            <a:pPr lvl="1"/>
            <a:r>
              <a:rPr lang="en-US" dirty="0" smtClean="0"/>
              <a:t>But, it also correlates with program size!</a:t>
            </a:r>
          </a:p>
          <a:p>
            <a:pPr lvl="2"/>
            <a:r>
              <a:rPr lang="en-US" dirty="0" smtClean="0"/>
              <a:t>If you take that out, not so much correlation with defects.</a:t>
            </a:r>
          </a:p>
          <a:p>
            <a:pPr lvl="2"/>
            <a:r>
              <a:rPr lang="en-US" dirty="0" err="1" smtClean="0"/>
              <a:t>Kan</a:t>
            </a:r>
            <a:r>
              <a:rPr lang="en-US" dirty="0" smtClean="0"/>
              <a:t> thinks this is because of “a lack of </a:t>
            </a:r>
            <a:r>
              <a:rPr lang="en-US" dirty="0" err="1" smtClean="0"/>
              <a:t>invetigational</a:t>
            </a:r>
            <a:r>
              <a:rPr lang="en-US" dirty="0" smtClean="0"/>
              <a:t> rigor.”</a:t>
            </a:r>
          </a:p>
          <a:p>
            <a:pPr lvl="2"/>
            <a:r>
              <a:rPr lang="en-US" dirty="0" err="1" smtClean="0"/>
              <a:t>Troster</a:t>
            </a:r>
            <a:r>
              <a:rPr lang="en-US" dirty="0" smtClean="0"/>
              <a:t> restored this by looking at rank-order correlation.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88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866</Words>
  <Application>Microsoft Office PowerPoint</Application>
  <PresentationFormat>On-screen Show (4:3)</PresentationFormat>
  <Paragraphs>113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Complexity Metrics &amp; Models</vt:lpstr>
      <vt:lpstr>Dipping down to the code level…</vt:lpstr>
      <vt:lpstr>Lines of Code, perhaps?</vt:lpstr>
      <vt:lpstr>LOC, cntd</vt:lpstr>
      <vt:lpstr>Halstead’s Software Science</vt:lpstr>
      <vt:lpstr>Halstead, cntd</vt:lpstr>
      <vt:lpstr>Cyclomatic Complexity</vt:lpstr>
      <vt:lpstr>Cyclomatic Complexity, cntd</vt:lpstr>
      <vt:lpstr>Cyclomatic Complexity, cntd</vt:lpstr>
      <vt:lpstr>Other complexity studies</vt:lpstr>
      <vt:lpstr>Structure Metrics</vt:lpstr>
      <vt:lpstr>Kan’s example</vt:lpstr>
      <vt:lpstr>Kan’s example, cntd</vt:lpstr>
      <vt:lpstr>Kan’s example, cntd</vt:lpstr>
      <vt:lpstr>Kan’s example, cntd</vt:lpstr>
      <vt:lpstr>Recommendations for small teams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Complexity Metrics &amp; Models</dc:title>
  <dc:creator>Steve Chenoweth</dc:creator>
  <cp:lastModifiedBy>Windows User</cp:lastModifiedBy>
  <cp:revision>14</cp:revision>
  <dcterms:created xsi:type="dcterms:W3CDTF">2006-08-16T00:00:00Z</dcterms:created>
  <dcterms:modified xsi:type="dcterms:W3CDTF">2014-04-29T22:08:10Z</dcterms:modified>
</cp:coreProperties>
</file>